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2"/>
  </p:handoutMasterIdLst>
  <p:sldIdLst>
    <p:sldId id="256" r:id="rId3"/>
    <p:sldId id="265" r:id="rId5"/>
    <p:sldId id="266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6" r:id="rId14"/>
    <p:sldId id="277" r:id="rId15"/>
    <p:sldId id="257" r:id="rId16"/>
    <p:sldId id="278" r:id="rId17"/>
    <p:sldId id="258" r:id="rId18"/>
    <p:sldId id="261" r:id="rId19"/>
    <p:sldId id="259" r:id="rId20"/>
    <p:sldId id="264" r:id="rId21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r>
              <a:rPr lang="en-US" smtClean="0"/>
              <a:t>August 8, 2024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smtClean="0"/>
              <a:t>August 8, 2024</a:t>
            </a:r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 smtClean="0"/>
              <a:t>August 8, 2024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 smtClean="0"/>
              <a:t>August 8, 2024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 smtClean="0"/>
              <a:t>August 8, 2024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4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4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4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4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4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4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4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4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4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4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4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0750" y="1122680"/>
            <a:ext cx="10460355" cy="2387600"/>
          </a:xfrm>
        </p:spPr>
        <p:txBody>
          <a:bodyPr>
            <a:normAutofit/>
          </a:bodyPr>
          <a:p>
            <a:pPr>
              <a:lnSpc>
                <a:spcPct val="110000"/>
              </a:lnSpc>
            </a:pPr>
            <a:r>
              <a:rPr lang="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lt"/>
              </a:rPr>
              <a:t>Applications Of Micriobiome In Environment</a:t>
            </a:r>
            <a:r>
              <a:rPr lang="" altLang="en-US" sz="4000">
                <a:latin typeface="+mn-lt"/>
                <a:cs typeface="+mn-lt"/>
              </a:rPr>
              <a:t> </a:t>
            </a:r>
            <a:endParaRPr lang="" altLang="en-US" sz="4000">
              <a:latin typeface="+mn-lt"/>
              <a:cs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350" y="3680143"/>
            <a:ext cx="9144000" cy="1655762"/>
          </a:xfrm>
        </p:spPr>
        <p:txBody>
          <a:bodyPr/>
          <a:p>
            <a:pPr>
              <a:lnSpc>
                <a:spcPct val="70000"/>
              </a:lnSpc>
            </a:pPr>
            <a:r>
              <a:rPr lang="" alt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Tran Thi My Qui</a:t>
            </a:r>
            <a:endParaRPr lang="" altLang="en-US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4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4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4965" y="913130"/>
            <a:ext cx="11482070" cy="500761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7411720" y="6399530"/>
            <a:ext cx="3359785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1200" i="1">
                <a:sym typeface="+mn-ea"/>
              </a:rPr>
              <a:t>https://doi.org/10.1111/1758-2229.13306</a:t>
            </a:r>
            <a:endParaRPr lang="en-US"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4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6435" y="843915"/>
            <a:ext cx="10915015" cy="458406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7044690" y="6356350"/>
            <a:ext cx="3359785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1200" i="1">
                <a:sym typeface="+mn-ea"/>
              </a:rPr>
              <a:t>https://doi.org/10.1111/1758-2229.13306</a:t>
            </a:r>
            <a:endParaRPr lang="en-US"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4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3875" y="324485"/>
            <a:ext cx="11447145" cy="4445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745" y="4699000"/>
            <a:ext cx="8323580" cy="165735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sp>
        <p:nvSpPr>
          <p:cNvPr id="10" name="Text Box 9"/>
          <p:cNvSpPr txBox="1"/>
          <p:nvPr/>
        </p:nvSpPr>
        <p:spPr>
          <a:xfrm>
            <a:off x="7044690" y="6464300"/>
            <a:ext cx="3359785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1200" i="1">
                <a:sym typeface="+mn-ea"/>
              </a:rPr>
              <a:t>https://doi.org/10.1111/1758-2229.13306</a:t>
            </a:r>
            <a:endParaRPr lang="en-US"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495" y="293370"/>
            <a:ext cx="10515600" cy="786765"/>
          </a:xfrm>
        </p:spPr>
        <p:txBody>
          <a:bodyPr>
            <a:normAutofit/>
          </a:bodyPr>
          <a:p>
            <a:r>
              <a:rPr lang="" altLang="en-US" sz="3200"/>
              <a:t>Application of microbiome in aquaculture</a:t>
            </a:r>
            <a:endParaRPr lang="" altLang="en-US" sz="3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375" y="1285875"/>
            <a:ext cx="10515600" cy="4813935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" altLang="en-US" sz="2000"/>
              <a:t>Biofloc Technology</a:t>
            </a:r>
            <a:endParaRPr lang="" altLang="en-US" sz="2000"/>
          </a:p>
          <a:p>
            <a:pPr marL="0" indent="0">
              <a:buNone/>
            </a:pPr>
            <a:endParaRPr lang="" altLang="en-US" sz="2000"/>
          </a:p>
          <a:p>
            <a:pPr marL="0" indent="0">
              <a:buNone/>
            </a:pPr>
            <a:endParaRPr lang="" altLang="en-US" sz="2000"/>
          </a:p>
          <a:p>
            <a:pPr marL="0" indent="0">
              <a:buNone/>
            </a:pPr>
            <a:endParaRPr lang="" altLang="en-US" sz="2000"/>
          </a:p>
          <a:p>
            <a:pPr marL="0" indent="0">
              <a:buNone/>
            </a:pPr>
            <a:endParaRPr lang="" altLang="en-US" sz="2000"/>
          </a:p>
          <a:p>
            <a:pPr marL="0" indent="0">
              <a:buNone/>
            </a:pPr>
            <a:endParaRPr lang="" altLang="en-US" sz="2000"/>
          </a:p>
          <a:p>
            <a:pPr marL="0" indent="0">
              <a:buNone/>
            </a:pPr>
            <a:endParaRPr lang="" altLang="en-US" sz="2000"/>
          </a:p>
          <a:p>
            <a:pPr marL="0" indent="0">
              <a:buNone/>
            </a:pPr>
            <a:endParaRPr lang="" altLang="en-US" sz="2000"/>
          </a:p>
          <a:p>
            <a:pPr marL="0" indent="0">
              <a:buNone/>
            </a:pPr>
            <a:endParaRPr lang="" altLang="en-US" sz="2000"/>
          </a:p>
          <a:p>
            <a:pPr marL="0" indent="0">
              <a:buNone/>
            </a:pPr>
            <a:endParaRPr lang="" altLang="en-US" sz="2000"/>
          </a:p>
          <a:p>
            <a:pPr marL="0" indent="0">
              <a:buNone/>
            </a:pPr>
            <a:endParaRPr lang="" altLang="en-US" sz="2000"/>
          </a:p>
          <a:p>
            <a:pPr marL="0" indent="0">
              <a:buNone/>
            </a:pPr>
            <a:endParaRPr lang="" altLang="en-US" sz="2000"/>
          </a:p>
          <a:p>
            <a:pPr marL="0" indent="0">
              <a:buNone/>
            </a:pPr>
            <a:endParaRPr lang="" altLang="en-US" sz="20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4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386715" y="1162050"/>
            <a:ext cx="11544935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rcRect l="1243" t="1252" r="1243"/>
          <a:stretch>
            <a:fillRect/>
          </a:stretch>
        </p:blipFill>
        <p:spPr>
          <a:xfrm>
            <a:off x="3581400" y="1285875"/>
            <a:ext cx="8254365" cy="4978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495" y="293370"/>
            <a:ext cx="10515600" cy="786765"/>
          </a:xfrm>
        </p:spPr>
        <p:txBody>
          <a:bodyPr>
            <a:normAutofit/>
          </a:bodyPr>
          <a:p>
            <a:r>
              <a:rPr lang="en-US" altLang="en-US" sz="3200"/>
              <a:t>Application of microbiome in aquaculture</a:t>
            </a:r>
            <a:endParaRPr lang="en-US" altLang="en-US" sz="32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4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386715" y="1162050"/>
            <a:ext cx="11544935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55" y="39370"/>
            <a:ext cx="9485630" cy="653351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4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49375" y="175260"/>
            <a:ext cx="10004425" cy="593852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7068820" y="6356350"/>
            <a:ext cx="3774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 i="1"/>
              <a:t>https://doi.org/10.1038/s41597-023-02622-0</a:t>
            </a:r>
            <a:endParaRPr lang="en-US" sz="1200" i="1"/>
          </a:p>
        </p:txBody>
      </p:sp>
      <p:sp>
        <p:nvSpPr>
          <p:cNvPr id="8" name="Text Box 7"/>
          <p:cNvSpPr txBox="1"/>
          <p:nvPr/>
        </p:nvSpPr>
        <p:spPr>
          <a:xfrm>
            <a:off x="1809115" y="502602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FAB: 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floc-associated bacterial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4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24380" y="658495"/>
            <a:ext cx="8874125" cy="540067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6318250" y="6356350"/>
            <a:ext cx="458025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200" i="1"/>
              <a:t>https://doi.org/10.1038/s41597-023-02622-0</a:t>
            </a:r>
            <a:endParaRPr lang="en-US" sz="1200" i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4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1"/>
          <a:srcRect b="36059"/>
          <a:stretch>
            <a:fillRect/>
          </a:stretch>
        </p:blipFill>
        <p:spPr>
          <a:xfrm>
            <a:off x="838200" y="80010"/>
            <a:ext cx="6665595" cy="397256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2"/>
          <a:srcRect t="10608"/>
          <a:stretch>
            <a:fillRect/>
          </a:stretch>
        </p:blipFill>
        <p:spPr>
          <a:xfrm>
            <a:off x="3499485" y="4052570"/>
            <a:ext cx="6757670" cy="2512695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7290435" y="6445885"/>
            <a:ext cx="360553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 i="1"/>
              <a:t>https://doi.org/10.1038/s41597-023-02622-0</a:t>
            </a:r>
            <a:endParaRPr lang="en-US" sz="1200" i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1"/>
          <p:cNvSpPr>
            <a:spLocks noGrp="1"/>
          </p:cNvSpPr>
          <p:nvPr/>
        </p:nvSpPr>
        <p:spPr>
          <a:xfrm>
            <a:off x="1097915" y="24866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/>
              <a:t>Thank you for your listening!</a:t>
            </a:r>
            <a:endParaRPr lang="en-US" sz="48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675" y="87630"/>
            <a:ext cx="10515600" cy="1325563"/>
          </a:xfrm>
        </p:spPr>
        <p:txBody>
          <a:bodyPr/>
          <a:p>
            <a:r>
              <a:rPr lang="" altLang="en-US" sz="3600"/>
              <a:t>Environmental Metagenomics</a:t>
            </a:r>
            <a:endParaRPr lang="" altLang="en-US" sz="36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3740" y="1229995"/>
            <a:ext cx="11217910" cy="4351655"/>
          </a:xfrm>
        </p:spPr>
        <p:txBody>
          <a:bodyPr/>
          <a:p>
            <a:pPr>
              <a:lnSpc>
                <a:spcPct val="150000"/>
              </a:lnSpc>
              <a:buFont typeface="Wingdings" panose="05000000000000000000" charset="0"/>
              <a:buChar char=""/>
            </a:pPr>
            <a:r>
              <a:rPr lang="en-US" sz="2000"/>
              <a:t>a field of study that involves the genomic analysis of microbial communities directly sampled from natural environments </a:t>
            </a:r>
            <a:r>
              <a:rPr lang="" altLang="en-US" sz="2000"/>
              <a:t>(</a:t>
            </a:r>
            <a:r>
              <a:rPr lang="" altLang="en-US" sz="2000" i="1"/>
              <a:t>soil, water, air, or other habitats</a:t>
            </a:r>
            <a:r>
              <a:rPr lang="" altLang="en-US" sz="2000"/>
              <a:t>)</a:t>
            </a:r>
            <a:endParaRPr lang="" altLang="en-US" sz="2000"/>
          </a:p>
          <a:p>
            <a:pPr>
              <a:lnSpc>
                <a:spcPct val="150000"/>
              </a:lnSpc>
              <a:buFont typeface="Wingdings" panose="05000000000000000000" charset="0"/>
              <a:buChar char=""/>
            </a:pPr>
            <a:r>
              <a:rPr lang="" altLang="en-US" sz="2000"/>
              <a:t>collective genomes of diverse microbial populations without the need for cultivation</a:t>
            </a:r>
            <a:endParaRPr lang="" altLang="en-US" sz="20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4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386715" y="1000125"/>
            <a:ext cx="11544935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2875" y="3204210"/>
            <a:ext cx="5318125" cy="33401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165" y="180340"/>
            <a:ext cx="11717020" cy="882650"/>
          </a:xfrm>
        </p:spPr>
        <p:txBody>
          <a:bodyPr>
            <a:noAutofit/>
          </a:bodyPr>
          <a:p>
            <a:r>
              <a:rPr lang="en-US" sz="3600"/>
              <a:t>Importance in </a:t>
            </a:r>
            <a:r>
              <a:rPr lang="" altLang="en-US" sz="3600"/>
              <a:t>u</a:t>
            </a:r>
            <a:r>
              <a:rPr lang="en-US" sz="3600"/>
              <a:t>nderstanding </a:t>
            </a:r>
            <a:r>
              <a:rPr lang="" altLang="en-US" sz="3600"/>
              <a:t>m</a:t>
            </a:r>
            <a:r>
              <a:rPr lang="en-US" sz="3600"/>
              <a:t>icrobial </a:t>
            </a:r>
            <a:r>
              <a:rPr lang="" altLang="en-US" sz="3600"/>
              <a:t>d</a:t>
            </a:r>
            <a:r>
              <a:rPr lang="en-US" sz="3600"/>
              <a:t>iversity</a:t>
            </a:r>
            <a:endParaRPr lang="en-US" sz="36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8660" y="1271905"/>
            <a:ext cx="11162030" cy="4758055"/>
          </a:xfrm>
        </p:spPr>
        <p:txBody>
          <a:bodyPr>
            <a:normAutofit/>
          </a:bodyPr>
          <a:p>
            <a:pPr marL="0" indent="0">
              <a:lnSpc>
                <a:spcPct val="220000"/>
              </a:lnSpc>
              <a:buNone/>
            </a:pPr>
            <a:r>
              <a:rPr lang="" altLang="en-US" sz="2000"/>
              <a:t>1. </a:t>
            </a:r>
            <a:r>
              <a:rPr lang="en-US" sz="2000"/>
              <a:t>Uncovering </a:t>
            </a:r>
            <a:r>
              <a:rPr lang="" altLang="en-US" sz="2000"/>
              <a:t>h</a:t>
            </a:r>
            <a:r>
              <a:rPr lang="en-US" sz="2000"/>
              <a:t>idden </a:t>
            </a:r>
            <a:r>
              <a:rPr lang="" altLang="en-US" sz="2000"/>
              <a:t>d</a:t>
            </a:r>
            <a:r>
              <a:rPr lang="en-US" sz="2000"/>
              <a:t>iversity</a:t>
            </a:r>
            <a:endParaRPr lang="en-US" sz="2000"/>
          </a:p>
          <a:p>
            <a:pPr marL="0" indent="0">
              <a:lnSpc>
                <a:spcPct val="150000"/>
              </a:lnSpc>
              <a:buNone/>
            </a:pPr>
            <a:r>
              <a:rPr lang="" altLang="en-US" sz="2000"/>
              <a:t>2. </a:t>
            </a:r>
            <a:r>
              <a:rPr lang="en-US" sz="2000"/>
              <a:t>Functional </a:t>
            </a:r>
            <a:r>
              <a:rPr lang="" altLang="en-US" sz="2000"/>
              <a:t>p</a:t>
            </a:r>
            <a:r>
              <a:rPr lang="en-US" sz="2000"/>
              <a:t>otential </a:t>
            </a:r>
            <a:r>
              <a:rPr lang="" altLang="en-US" sz="2000"/>
              <a:t>a</a:t>
            </a:r>
            <a:r>
              <a:rPr lang="en-US" sz="2000"/>
              <a:t>nalysis</a:t>
            </a:r>
            <a:r>
              <a:rPr lang="" altLang="en-US" sz="2000"/>
              <a:t>: </a:t>
            </a:r>
            <a:r>
              <a:rPr lang="" altLang="en-US" sz="2000" i="1"/>
              <a:t>metabolic pathways, antibiotic production, and other functions that contribute to ecosystem processes</a:t>
            </a:r>
            <a:endParaRPr lang="" altLang="en-US" sz="2000"/>
          </a:p>
          <a:p>
            <a:pPr marL="0" indent="0">
              <a:lnSpc>
                <a:spcPct val="220000"/>
              </a:lnSpc>
              <a:buNone/>
            </a:pPr>
            <a:r>
              <a:rPr lang="" altLang="en-US" sz="2000"/>
              <a:t>3. Biogeochemical cycling: </a:t>
            </a:r>
            <a:r>
              <a:rPr lang="" altLang="en-US" sz="2000" i="1"/>
              <a:t>nutrient cycling, carbon fixation and decomposition</a:t>
            </a:r>
            <a:endParaRPr lang="" altLang="en-US" sz="2000"/>
          </a:p>
          <a:p>
            <a:pPr marL="0" indent="0">
              <a:lnSpc>
                <a:spcPct val="220000"/>
              </a:lnSpc>
              <a:buNone/>
            </a:pPr>
            <a:r>
              <a:rPr lang="" altLang="en-US" sz="2000"/>
              <a:t>4. Ecosystem resilience and adaptation</a:t>
            </a:r>
            <a:endParaRPr lang="" altLang="en-US" sz="2000"/>
          </a:p>
          <a:p>
            <a:pPr marL="598805" indent="-226695">
              <a:lnSpc>
                <a:spcPct val="110000"/>
              </a:lnSpc>
              <a:buFont typeface="Arial" panose="02080604020202020204" pitchFamily="34" charset="0"/>
              <a:buChar char="•"/>
            </a:pPr>
            <a:r>
              <a:rPr lang="" altLang="en-US" sz="2000"/>
              <a:t>how microbial communities adapt to environmental changes and disturbances</a:t>
            </a:r>
            <a:endParaRPr lang="" altLang="en-US" sz="2000"/>
          </a:p>
          <a:p>
            <a:pPr marL="598805" indent="-226695">
              <a:lnSpc>
                <a:spcPct val="110000"/>
              </a:lnSpc>
            </a:pPr>
            <a:r>
              <a:rPr lang="" altLang="en-US" sz="2000"/>
              <a:t>predicting ecosystem resilience and understanding the impacts of human activities on microbial ecosystems</a:t>
            </a:r>
            <a:endParaRPr lang="" altLang="en-US" sz="20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4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31165" y="962025"/>
            <a:ext cx="11544935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170" y="115570"/>
            <a:ext cx="10515600" cy="882650"/>
          </a:xfrm>
        </p:spPr>
        <p:txBody>
          <a:bodyPr>
            <a:normAutofit/>
          </a:bodyPr>
          <a:p>
            <a:r>
              <a:rPr lang="en-US" sz="3200"/>
              <a:t>Significance of Environmental Metagenomics</a:t>
            </a:r>
            <a:endParaRPr lang="en-US" sz="3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2210" y="996315"/>
            <a:ext cx="10181590" cy="5126355"/>
          </a:xfrm>
        </p:spPr>
        <p:txBody>
          <a:bodyPr>
            <a:normAutofit lnSpcReduction="10000"/>
          </a:bodyPr>
          <a:p>
            <a:pPr>
              <a:lnSpc>
                <a:spcPct val="220000"/>
              </a:lnSpc>
              <a:buFont typeface="Wingdings" panose="05000000000000000000" charset="0"/>
              <a:buChar char=""/>
            </a:pPr>
            <a:r>
              <a:rPr lang="" altLang="en-US" sz="2000"/>
              <a:t> </a:t>
            </a:r>
            <a:r>
              <a:rPr lang="en-US" sz="2000"/>
              <a:t>Impact on </a:t>
            </a:r>
            <a:r>
              <a:rPr lang="" altLang="en-US" sz="2000"/>
              <a:t>e</a:t>
            </a:r>
            <a:r>
              <a:rPr lang="en-US" sz="2000"/>
              <a:t>nvironmental </a:t>
            </a:r>
            <a:r>
              <a:rPr lang="" altLang="en-US" sz="2000"/>
              <a:t>c</a:t>
            </a:r>
            <a:r>
              <a:rPr lang="en-US" sz="2000"/>
              <a:t>onservation</a:t>
            </a:r>
            <a:endParaRPr lang="en-US" sz="2000"/>
          </a:p>
          <a:p>
            <a:pPr marL="642620" indent="-227965">
              <a:lnSpc>
                <a:spcPct val="90000"/>
              </a:lnSpc>
              <a:buFont typeface="Arial" panose="02080604020202020204" pitchFamily="34" charset="0"/>
              <a:buChar char="•"/>
            </a:pPr>
            <a:r>
              <a:rPr lang="" altLang="en-US" sz="2000"/>
              <a:t>b</a:t>
            </a:r>
            <a:r>
              <a:rPr lang="en-US" sz="2000"/>
              <a:t>iodiversity </a:t>
            </a:r>
            <a:r>
              <a:rPr lang="" altLang="en-US" sz="2000"/>
              <a:t>a</a:t>
            </a:r>
            <a:r>
              <a:rPr lang="en-US" sz="2000"/>
              <a:t>ssessment</a:t>
            </a:r>
            <a:endParaRPr lang="en-US" sz="2000"/>
          </a:p>
          <a:p>
            <a:pPr marL="642620" indent="-227965">
              <a:lnSpc>
                <a:spcPct val="90000"/>
              </a:lnSpc>
              <a:buFont typeface="Arial" panose="02080604020202020204" pitchFamily="34" charset="0"/>
              <a:buChar char="•"/>
            </a:pPr>
            <a:r>
              <a:rPr lang="" altLang="en-US" sz="2000"/>
              <a:t>i</a:t>
            </a:r>
            <a:r>
              <a:rPr lang="en-US" sz="2000"/>
              <a:t>ndicator </a:t>
            </a:r>
            <a:r>
              <a:rPr lang="" altLang="en-US" sz="2000"/>
              <a:t>s</a:t>
            </a:r>
            <a:r>
              <a:rPr lang="en-US" sz="2000"/>
              <a:t>pecies and </a:t>
            </a:r>
            <a:r>
              <a:rPr lang="" altLang="en-US" sz="2000"/>
              <a:t>e</a:t>
            </a:r>
            <a:r>
              <a:rPr lang="en-US" sz="2000"/>
              <a:t>nvironmental </a:t>
            </a:r>
            <a:r>
              <a:rPr lang="" altLang="en-US" sz="2000"/>
              <a:t>h</a:t>
            </a:r>
            <a:r>
              <a:rPr lang="en-US" sz="2000"/>
              <a:t>ealth</a:t>
            </a:r>
            <a:endParaRPr lang="en-US" sz="2000"/>
          </a:p>
          <a:p>
            <a:pPr marL="642620" indent="-227965">
              <a:lnSpc>
                <a:spcPct val="90000"/>
              </a:lnSpc>
              <a:buFont typeface="Arial" panose="02080604020202020204" pitchFamily="34" charset="0"/>
              <a:buChar char="•"/>
            </a:pPr>
            <a:r>
              <a:rPr lang="" altLang="en-US" sz="2000"/>
              <a:t>m</a:t>
            </a:r>
            <a:r>
              <a:rPr lang="en-US" sz="2000"/>
              <a:t>onitoring </a:t>
            </a:r>
            <a:r>
              <a:rPr lang="" altLang="en-US" sz="2000"/>
              <a:t>m</a:t>
            </a:r>
            <a:r>
              <a:rPr lang="en-US" sz="2000"/>
              <a:t>icrobial </a:t>
            </a:r>
            <a:r>
              <a:rPr lang="" altLang="en-US" sz="2000"/>
              <a:t>r</a:t>
            </a:r>
            <a:r>
              <a:rPr lang="en-US" sz="2000"/>
              <a:t>esponses to </a:t>
            </a:r>
            <a:r>
              <a:rPr lang="" altLang="en-US" sz="2000"/>
              <a:t>c</a:t>
            </a:r>
            <a:r>
              <a:rPr lang="en-US" sz="2000"/>
              <a:t>limate </a:t>
            </a:r>
            <a:r>
              <a:rPr lang="" altLang="en-US" sz="2000"/>
              <a:t>c</a:t>
            </a:r>
            <a:r>
              <a:rPr lang="en-US" sz="2000"/>
              <a:t>hange</a:t>
            </a:r>
            <a:endParaRPr lang="en-US" sz="2000"/>
          </a:p>
          <a:p>
            <a:pPr marL="642620" indent="-227965">
              <a:lnSpc>
                <a:spcPct val="110000"/>
              </a:lnSpc>
              <a:buFont typeface="Arial" panose="02080604020202020204" pitchFamily="34" charset="0"/>
              <a:buChar char="•"/>
            </a:pPr>
            <a:r>
              <a:rPr lang="" altLang="en-US" sz="2000"/>
              <a:t>b</a:t>
            </a:r>
            <a:r>
              <a:rPr lang="en-US" sz="2000"/>
              <a:t>ioremediation </a:t>
            </a:r>
            <a:r>
              <a:rPr lang="" altLang="en-US" sz="2000"/>
              <a:t>s</a:t>
            </a:r>
            <a:r>
              <a:rPr lang="en-US" sz="2000"/>
              <a:t>trategies</a:t>
            </a:r>
            <a:r>
              <a:rPr lang="" altLang="en-US" sz="2000"/>
              <a:t>: </a:t>
            </a:r>
            <a:r>
              <a:rPr lang="" altLang="en-US" sz="2000" i="1"/>
              <a:t>identifying microbial species with the potential to degrade pollutants =&gt; cleanup</a:t>
            </a:r>
            <a:endParaRPr lang="en-US" sz="2000"/>
          </a:p>
          <a:p>
            <a:pPr>
              <a:lnSpc>
                <a:spcPct val="220000"/>
              </a:lnSpc>
              <a:buFont typeface="Wingdings" panose="05000000000000000000" charset="0"/>
              <a:buChar char=""/>
            </a:pPr>
            <a:r>
              <a:rPr lang="en-US" altLang="en-US" sz="2000"/>
              <a:t> </a:t>
            </a:r>
            <a:r>
              <a:rPr lang="en-US" sz="2000"/>
              <a:t>Applications in </a:t>
            </a:r>
            <a:r>
              <a:rPr lang="" altLang="en-US" sz="2000"/>
              <a:t>a</a:t>
            </a:r>
            <a:r>
              <a:rPr lang="en-US" sz="2000"/>
              <a:t>griculture and </a:t>
            </a:r>
            <a:r>
              <a:rPr lang="" altLang="en-US" sz="2000"/>
              <a:t>s</a:t>
            </a:r>
            <a:r>
              <a:rPr lang="en-US" sz="2000"/>
              <a:t>oil </a:t>
            </a:r>
            <a:r>
              <a:rPr lang="" altLang="en-US" sz="2000"/>
              <a:t>h</a:t>
            </a:r>
            <a:r>
              <a:rPr lang="en-US" sz="2000"/>
              <a:t>ealth</a:t>
            </a:r>
            <a:endParaRPr lang="en-US" sz="2000"/>
          </a:p>
          <a:p>
            <a:pPr marL="723265" indent="-227330">
              <a:lnSpc>
                <a:spcPct val="90000"/>
              </a:lnSpc>
              <a:buFont typeface="Arial" panose="02080604020202020204" pitchFamily="34" charset="0"/>
              <a:buChar char="•"/>
            </a:pPr>
            <a:r>
              <a:rPr lang="" altLang="en-US" sz="2000"/>
              <a:t>s</a:t>
            </a:r>
            <a:r>
              <a:rPr lang="en-US" sz="2000"/>
              <a:t>oil </a:t>
            </a:r>
            <a:r>
              <a:rPr lang="" altLang="en-US" sz="2000"/>
              <a:t>m</a:t>
            </a:r>
            <a:r>
              <a:rPr lang="en-US" sz="2000"/>
              <a:t>icrobiome </a:t>
            </a:r>
            <a:r>
              <a:rPr lang="" altLang="en-US" sz="2000"/>
              <a:t>c</a:t>
            </a:r>
            <a:r>
              <a:rPr lang="en-US" sz="2000"/>
              <a:t>haracterization</a:t>
            </a:r>
            <a:endParaRPr lang="en-US" sz="2000"/>
          </a:p>
          <a:p>
            <a:pPr marL="723265" indent="-227330">
              <a:lnSpc>
                <a:spcPct val="90000"/>
              </a:lnSpc>
              <a:buFont typeface="Arial" panose="02080604020202020204" pitchFamily="34" charset="0"/>
              <a:buChar char="•"/>
            </a:pPr>
            <a:r>
              <a:rPr lang="" altLang="en-US" sz="2000"/>
              <a:t>p</a:t>
            </a:r>
            <a:r>
              <a:rPr lang="en-US" sz="2000"/>
              <a:t>lant-</a:t>
            </a:r>
            <a:r>
              <a:rPr lang="" altLang="en-US" sz="2000"/>
              <a:t>mi</a:t>
            </a:r>
            <a:r>
              <a:rPr lang="en-US" sz="2000"/>
              <a:t>crobe </a:t>
            </a:r>
            <a:r>
              <a:rPr lang="" altLang="en-US" sz="2000"/>
              <a:t>i</a:t>
            </a:r>
            <a:r>
              <a:rPr lang="en-US" sz="2000"/>
              <a:t>nteractions</a:t>
            </a:r>
            <a:endParaRPr lang="en-US" sz="2000"/>
          </a:p>
          <a:p>
            <a:pPr marL="723265" indent="-227330">
              <a:lnSpc>
                <a:spcPct val="90000"/>
              </a:lnSpc>
              <a:buFont typeface="Arial" panose="02080604020202020204" pitchFamily="34" charset="0"/>
              <a:buChar char="•"/>
            </a:pPr>
            <a:r>
              <a:rPr lang="" altLang="en-US" sz="2000"/>
              <a:t>b</a:t>
            </a:r>
            <a:r>
              <a:rPr lang="en-US" sz="2000"/>
              <a:t>iofertilizer and </a:t>
            </a:r>
            <a:r>
              <a:rPr lang="" altLang="en-US" sz="2000"/>
              <a:t>m</a:t>
            </a:r>
            <a:r>
              <a:rPr lang="en-US" sz="2000"/>
              <a:t>icrobial </a:t>
            </a:r>
            <a:r>
              <a:rPr lang="" altLang="en-US" sz="2000"/>
              <a:t>i</a:t>
            </a:r>
            <a:r>
              <a:rPr lang="en-US" sz="2000"/>
              <a:t>noculants</a:t>
            </a:r>
            <a:endParaRPr lang="en-US" sz="2000"/>
          </a:p>
          <a:p>
            <a:pPr marL="723265" indent="-227330">
              <a:lnSpc>
                <a:spcPct val="90000"/>
              </a:lnSpc>
              <a:buFont typeface="Arial" panose="02080604020202020204" pitchFamily="34" charset="0"/>
              <a:buChar char="•"/>
            </a:pPr>
            <a:r>
              <a:rPr lang="" altLang="en-US" sz="2000"/>
              <a:t>d</a:t>
            </a:r>
            <a:r>
              <a:rPr lang="en-US" sz="2000"/>
              <a:t>isease </a:t>
            </a:r>
            <a:r>
              <a:rPr lang="" altLang="en-US" sz="2000"/>
              <a:t>s</a:t>
            </a:r>
            <a:r>
              <a:rPr lang="en-US" sz="2000"/>
              <a:t>uppression</a:t>
            </a:r>
            <a:endParaRPr lang="en-US" sz="2000"/>
          </a:p>
          <a:p>
            <a:pPr>
              <a:lnSpc>
                <a:spcPct val="220000"/>
              </a:lnSpc>
              <a:buFont typeface="Wingdings" panose="05000000000000000000" charset="0"/>
              <a:buChar char=""/>
            </a:pPr>
            <a:endParaRPr lang="en-US" altLang="en-US" sz="20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4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386715" y="978535"/>
            <a:ext cx="11544935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170" y="309880"/>
            <a:ext cx="10515600" cy="882650"/>
          </a:xfrm>
        </p:spPr>
        <p:txBody>
          <a:bodyPr>
            <a:normAutofit/>
          </a:bodyPr>
          <a:p>
            <a:r>
              <a:rPr lang="en-US" sz="3200"/>
              <a:t>Significance of Environmental Metagenomics</a:t>
            </a:r>
            <a:endParaRPr lang="en-US" sz="3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9815" y="1192530"/>
            <a:ext cx="10871200" cy="4758055"/>
          </a:xfrm>
        </p:spPr>
        <p:txBody>
          <a:bodyPr>
            <a:normAutofit/>
          </a:bodyPr>
          <a:p>
            <a:pPr>
              <a:lnSpc>
                <a:spcPct val="220000"/>
              </a:lnSpc>
              <a:buFont typeface="Wingdings" panose="05000000000000000000" charset="0"/>
              <a:buChar char=""/>
            </a:pPr>
            <a:r>
              <a:rPr lang="en-US" altLang="en-US" sz="2000"/>
              <a:t> </a:t>
            </a:r>
            <a:r>
              <a:rPr lang="en-US" sz="2000"/>
              <a:t>Insights into Human Health and Disease</a:t>
            </a:r>
            <a:endParaRPr lang="en-US" sz="2000"/>
          </a:p>
          <a:p>
            <a:pPr marL="642620" indent="-227965">
              <a:lnSpc>
                <a:spcPct val="110000"/>
              </a:lnSpc>
              <a:buFont typeface="Arial" panose="02080604020202020204" pitchFamily="34" charset="0"/>
              <a:buChar char="•"/>
            </a:pPr>
            <a:r>
              <a:rPr lang="en-US" sz="2000"/>
              <a:t>Microbiome-</a:t>
            </a:r>
            <a:r>
              <a:rPr lang="" altLang="en-US" sz="2000"/>
              <a:t>h</a:t>
            </a:r>
            <a:r>
              <a:rPr lang="en-US" sz="2000"/>
              <a:t>ealth </a:t>
            </a:r>
            <a:r>
              <a:rPr lang="" altLang="en-US" sz="2000"/>
              <a:t>c</a:t>
            </a:r>
            <a:r>
              <a:rPr lang="en-US" sz="2000"/>
              <a:t>onnections</a:t>
            </a:r>
            <a:endParaRPr lang="en-US" sz="2000"/>
          </a:p>
          <a:p>
            <a:pPr marL="642620" indent="-227965">
              <a:lnSpc>
                <a:spcPct val="110000"/>
              </a:lnSpc>
              <a:buFont typeface="Arial" panose="02080604020202020204" pitchFamily="34" charset="0"/>
              <a:buChar char="•"/>
            </a:pPr>
            <a:r>
              <a:rPr lang="en-US" sz="2000"/>
              <a:t>Antibiotic </a:t>
            </a:r>
            <a:r>
              <a:rPr lang="" altLang="en-US" sz="2000"/>
              <a:t>d</a:t>
            </a:r>
            <a:r>
              <a:rPr lang="en-US" sz="2000"/>
              <a:t>iscovery </a:t>
            </a:r>
            <a:r>
              <a:rPr lang="" altLang="en-US" sz="2000"/>
              <a:t>and m</a:t>
            </a:r>
            <a:r>
              <a:rPr lang="en-US" sz="2000"/>
              <a:t>onitoring </a:t>
            </a:r>
            <a:r>
              <a:rPr lang="" altLang="en-US" sz="2000"/>
              <a:t>a</a:t>
            </a:r>
            <a:r>
              <a:rPr lang="en-US" sz="2000"/>
              <a:t>ntimicrobial </a:t>
            </a:r>
            <a:r>
              <a:rPr lang="" altLang="en-US" sz="2000"/>
              <a:t>r</a:t>
            </a:r>
            <a:r>
              <a:rPr lang="en-US" sz="2000"/>
              <a:t>esistance (AMR)</a:t>
            </a:r>
            <a:endParaRPr lang="en-US" sz="2000"/>
          </a:p>
          <a:p>
            <a:pPr marL="642620" indent="-227965">
              <a:lnSpc>
                <a:spcPct val="110000"/>
              </a:lnSpc>
              <a:buFont typeface="Arial" panose="02080604020202020204" pitchFamily="34" charset="0"/>
              <a:buChar char="•"/>
            </a:pPr>
            <a:r>
              <a:rPr lang="en-US" sz="2000"/>
              <a:t>Microbial </a:t>
            </a:r>
            <a:r>
              <a:rPr lang="" altLang="en-US" sz="2000"/>
              <a:t>e</a:t>
            </a:r>
            <a:r>
              <a:rPr lang="en-US" sz="2000"/>
              <a:t>cology</a:t>
            </a:r>
            <a:r>
              <a:rPr lang="" altLang="en-US" sz="2000"/>
              <a:t>: homes and hospital</a:t>
            </a:r>
            <a:endParaRPr lang="en-US" sz="2000"/>
          </a:p>
          <a:p>
            <a:pPr marL="642620" indent="-227965">
              <a:lnSpc>
                <a:spcPct val="110000"/>
              </a:lnSpc>
              <a:buFont typeface="Arial" panose="02080604020202020204" pitchFamily="34" charset="0"/>
              <a:buChar char="•"/>
            </a:pPr>
            <a:r>
              <a:rPr lang="en-US" sz="2000"/>
              <a:t>Disease </a:t>
            </a:r>
            <a:r>
              <a:rPr lang="" altLang="en-US" sz="2000"/>
              <a:t>s</a:t>
            </a:r>
            <a:r>
              <a:rPr lang="en-US" sz="2000"/>
              <a:t>urveillance and </a:t>
            </a:r>
            <a:r>
              <a:rPr lang="" altLang="en-US" sz="2000"/>
              <a:t>o</a:t>
            </a:r>
            <a:r>
              <a:rPr lang="en-US" sz="2000"/>
              <a:t>utbreak </a:t>
            </a:r>
            <a:r>
              <a:rPr lang="" altLang="en-US" sz="2000"/>
              <a:t>p</a:t>
            </a:r>
            <a:r>
              <a:rPr lang="en-US" sz="2000"/>
              <a:t>rediction</a:t>
            </a:r>
            <a:endParaRPr lang="en-US" sz="2000"/>
          </a:p>
          <a:p>
            <a:pPr>
              <a:lnSpc>
                <a:spcPct val="220000"/>
              </a:lnSpc>
              <a:buFont typeface="Wingdings" panose="05000000000000000000" charset="0"/>
              <a:buChar char=""/>
            </a:pPr>
            <a:endParaRPr lang="en-US" altLang="en-US" sz="20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4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386715" y="1162050"/>
            <a:ext cx="11544935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9815" y="1192530"/>
            <a:ext cx="10871200" cy="4758055"/>
          </a:xfrm>
        </p:spPr>
        <p:txBody>
          <a:bodyPr>
            <a:normAutofit/>
          </a:bodyPr>
          <a:p>
            <a:pPr marL="0" indent="0">
              <a:lnSpc>
                <a:spcPct val="220000"/>
              </a:lnSpc>
              <a:buFont typeface="Wingdings" panose="05000000000000000000" charset="0"/>
              <a:buNone/>
            </a:pPr>
            <a:endParaRPr lang="en-US" sz="2000"/>
          </a:p>
          <a:p>
            <a:pPr>
              <a:lnSpc>
                <a:spcPct val="220000"/>
              </a:lnSpc>
              <a:buFont typeface="Wingdings" panose="05000000000000000000" charset="0"/>
              <a:buChar char=""/>
            </a:pPr>
            <a:endParaRPr lang="en-US" altLang="en-US" sz="20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4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415" y="897890"/>
            <a:ext cx="6548755" cy="53473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170" y="293370"/>
            <a:ext cx="5389880" cy="642810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2593340" y="6388735"/>
            <a:ext cx="372745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 i="1"/>
              <a:t>https://doi.org/10.1038/s41598-023-29037-6</a:t>
            </a:r>
            <a:endParaRPr lang="en-US" sz="1200" i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4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90040" y="365125"/>
            <a:ext cx="9250045" cy="578929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7190105" y="6401435"/>
            <a:ext cx="372745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 i="1"/>
              <a:t>https://doi.org/10.1038/s41598-023-29037-6</a:t>
            </a:r>
            <a:endParaRPr lang="en-US" sz="1200" i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4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59255" y="175260"/>
            <a:ext cx="8874125" cy="627062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7034530" y="6445885"/>
            <a:ext cx="372745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 i="1"/>
              <a:t>https://doi.org/10.1038/s41598-023-29037-6</a:t>
            </a:r>
            <a:endParaRPr lang="en-US" sz="1200" i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4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8270" y="365125"/>
            <a:ext cx="6397625" cy="54622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 t="73687"/>
          <a:stretch>
            <a:fillRect/>
          </a:stretch>
        </p:blipFill>
        <p:spPr>
          <a:xfrm>
            <a:off x="6790690" y="5312410"/>
            <a:ext cx="5155565" cy="5149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rcRect l="20095" r="51855" b="30933"/>
          <a:stretch>
            <a:fillRect/>
          </a:stretch>
        </p:blipFill>
        <p:spPr>
          <a:xfrm>
            <a:off x="8100695" y="292735"/>
            <a:ext cx="3323590" cy="2442845"/>
          </a:xfrm>
          <a:prstGeom prst="round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rcRect l="50044" r="19000" b="27287"/>
          <a:stretch>
            <a:fillRect/>
          </a:stretch>
        </p:blipFill>
        <p:spPr>
          <a:xfrm>
            <a:off x="7959090" y="2650490"/>
            <a:ext cx="3465195" cy="242951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7569200" y="6356350"/>
            <a:ext cx="34061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 i="1"/>
              <a:t>https://doi.org/10.1111/1758-2229.13306</a:t>
            </a:r>
            <a:endParaRPr lang="en-US" sz="1200" i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2148</Words>
  <Application>WPS Presentation</Application>
  <PresentationFormat>Widescreen</PresentationFormat>
  <Paragraphs>153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Arial</vt:lpstr>
      <vt:lpstr>SimSun</vt:lpstr>
      <vt:lpstr>Wingdings</vt:lpstr>
      <vt:lpstr>Arial Unicode MS</vt:lpstr>
      <vt:lpstr>Calibri Light</vt:lpstr>
      <vt:lpstr>DejaVu Sans</vt:lpstr>
      <vt:lpstr>Calibri</vt:lpstr>
      <vt:lpstr>微软雅黑</vt:lpstr>
      <vt:lpstr>Droid Sans Fallback</vt:lpstr>
      <vt:lpstr>Wingdings</vt:lpstr>
      <vt:lpstr>Office Theme</vt:lpstr>
      <vt:lpstr>PowerPoint 演示文稿</vt:lpstr>
      <vt:lpstr>PowerPoint 演示文稿</vt:lpstr>
      <vt:lpstr>PowerPoint 演示文稿</vt:lpstr>
      <vt:lpstr>Importance in understanding microbial diversity</vt:lpstr>
      <vt:lpstr>Significance of Environmental Metagenomics</vt:lpstr>
      <vt:lpstr>Significance of Environmental Metagenomics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Application of microbiome in aquaculture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Applications of micriobiome in environment and aquaculture </dc:title>
  <dc:creator>admin1</dc:creator>
  <cp:lastModifiedBy>admin1</cp:lastModifiedBy>
  <cp:revision>3</cp:revision>
  <dcterms:created xsi:type="dcterms:W3CDTF">2024-08-08T14:03:30Z</dcterms:created>
  <dcterms:modified xsi:type="dcterms:W3CDTF">2024-08-08T14:03:30Z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1033-10.1.0.6757</vt:lpwstr>
  </property>
</Properties>
</file>